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7" r:id="rId3"/>
    <p:sldId id="258" r:id="rId4"/>
    <p:sldId id="259" r:id="rId5"/>
    <p:sldId id="262" r:id="rId6"/>
    <p:sldId id="261" r:id="rId7"/>
    <p:sldId id="263" r:id="rId8"/>
    <p:sldId id="265" r:id="rId9"/>
    <p:sldId id="266" r:id="rId10"/>
    <p:sldId id="267"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8" autoAdjust="0"/>
    <p:restoredTop sz="94638" autoAdjust="0"/>
  </p:normalViewPr>
  <p:slideViewPr>
    <p:cSldViewPr>
      <p:cViewPr varScale="1">
        <p:scale>
          <a:sx n="69" d="100"/>
          <a:sy n="69" d="100"/>
        </p:scale>
        <p:origin x="-14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5B84F5-95FF-4DBA-902B-26A418066C0A}" type="datetimeFigureOut">
              <a:rPr lang="el-GR" smtClean="0"/>
              <a:pPr/>
              <a:t>5/5/2020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642F2F-5BCE-4FED-851C-6E0782828063}"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8642F2F-5BCE-4FED-851C-6E0782828063}" type="slidenum">
              <a:rPr lang="el-GR" smtClean="0"/>
              <a:pPr/>
              <a:t>7</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kumimoji="0" lang="el-GR" smtClean="0"/>
              <a:t>Kλικ για επεξεργασία του τίτλου</a:t>
            </a:r>
            <a:endParaRPr kumimoji="0"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7" name="6 - Θέση ημερομηνίας"/>
          <p:cNvSpPr>
            <a:spLocks noGrp="1"/>
          </p:cNvSpPr>
          <p:nvPr>
            <p:ph type="dt" sz="half" idx="10"/>
          </p:nvPr>
        </p:nvSpPr>
        <p:spPr/>
        <p:txBody>
          <a:bodyPr/>
          <a:lstStyle>
            <a:extLst/>
          </a:lstStyle>
          <a:p>
            <a:fld id="{193D73B7-8E9D-494E-B2CA-A0D94DDAE13C}" type="datetimeFigureOut">
              <a:rPr lang="el-GR" smtClean="0"/>
              <a:pPr/>
              <a:t>5/5/2020</a:t>
            </a:fld>
            <a:endParaRPr lang="el-GR"/>
          </a:p>
        </p:txBody>
      </p:sp>
      <p:sp>
        <p:nvSpPr>
          <p:cNvPr id="20" name="19 - Θέση υποσέλιδου"/>
          <p:cNvSpPr>
            <a:spLocks noGrp="1"/>
          </p:cNvSpPr>
          <p:nvPr>
            <p:ph type="ftr" sz="quarter" idx="11"/>
          </p:nvPr>
        </p:nvSpPr>
        <p:spPr/>
        <p:txBody>
          <a:bodyPr/>
          <a:lstStyle>
            <a:extLst/>
          </a:lstStyle>
          <a:p>
            <a:endParaRPr lang="el-GR"/>
          </a:p>
        </p:txBody>
      </p:sp>
      <p:sp>
        <p:nvSpPr>
          <p:cNvPr id="10" name="9 - Θέση αριθμού διαφάνειας"/>
          <p:cNvSpPr>
            <a:spLocks noGrp="1"/>
          </p:cNvSpPr>
          <p:nvPr>
            <p:ph type="sldNum" sz="quarter" idx="12"/>
          </p:nvPr>
        </p:nvSpPr>
        <p:spPr/>
        <p:txBody>
          <a:bodyPr/>
          <a:lstStyle>
            <a:extLst/>
          </a:lstStyle>
          <a:p>
            <a:fld id="{08F1FC5D-396D-40B0-ADF4-D7A424590AFE}" type="slidenum">
              <a:rPr lang="el-GR" smtClean="0"/>
              <a:pPr/>
              <a:t>‹#›</a:t>
            </a:fld>
            <a:endParaRPr lang="el-GR"/>
          </a:p>
        </p:txBody>
      </p:sp>
      <p:sp>
        <p:nvSpPr>
          <p:cNvPr id="8" name="7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193D73B7-8E9D-494E-B2CA-A0D94DDAE13C}" type="datetimeFigureOut">
              <a:rPr lang="el-GR" smtClean="0"/>
              <a:pPr/>
              <a:t>5/5/2020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08F1FC5D-396D-40B0-ADF4-D7A424590AF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193D73B7-8E9D-494E-B2CA-A0D94DDAE13C}" type="datetimeFigureOut">
              <a:rPr lang="el-GR" smtClean="0"/>
              <a:pPr/>
              <a:t>5/5/2020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08F1FC5D-396D-40B0-ADF4-D7A424590AF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193D73B7-8E9D-494E-B2CA-A0D94DDAE13C}" type="datetimeFigureOut">
              <a:rPr lang="el-GR" smtClean="0"/>
              <a:pPr/>
              <a:t>5/5/2020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08F1FC5D-396D-40B0-ADF4-D7A424590AFE}"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Ορθογώνιο"/>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193D73B7-8E9D-494E-B2CA-A0D94DDAE13C}" type="datetimeFigureOut">
              <a:rPr lang="el-GR" smtClean="0"/>
              <a:pPr/>
              <a:t>5/5/2020</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08F1FC5D-396D-40B0-ADF4-D7A424590AFE}" type="slidenum">
              <a:rPr lang="el-GR" smtClean="0"/>
              <a:pPr/>
              <a:t>‹#›</a:t>
            </a:fld>
            <a:endParaRPr lang="el-GR"/>
          </a:p>
        </p:txBody>
      </p:sp>
      <p:sp>
        <p:nvSpPr>
          <p:cNvPr id="10" name="9 - Ορθογώνιο"/>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193D73B7-8E9D-494E-B2CA-A0D94DDAE13C}" type="datetimeFigureOut">
              <a:rPr lang="el-GR" smtClean="0"/>
              <a:pPr/>
              <a:t>5/5/2020</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08F1FC5D-396D-40B0-ADF4-D7A424590AFE}"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193D73B7-8E9D-494E-B2CA-A0D94DDAE13C}" type="datetimeFigureOut">
              <a:rPr lang="el-GR" smtClean="0"/>
              <a:pPr/>
              <a:t>5/5/2020</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08F1FC5D-396D-40B0-ADF4-D7A424590AFE}"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nchor="ct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193D73B7-8E9D-494E-B2CA-A0D94DDAE13C}" type="datetimeFigureOut">
              <a:rPr lang="el-GR" smtClean="0"/>
              <a:pPr/>
              <a:t>5/5/2020</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08F1FC5D-396D-40B0-ADF4-D7A424590AF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4 - Ορθογώνιο"/>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193D73B7-8E9D-494E-B2CA-A0D94DDAE13C}" type="datetimeFigureOut">
              <a:rPr lang="el-GR" smtClean="0"/>
              <a:pPr/>
              <a:t>5/5/2020</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08F1FC5D-396D-40B0-ADF4-D7A424590AFE}" type="slidenum">
              <a:rPr lang="el-GR" smtClean="0"/>
              <a:pPr/>
              <a:t>‹#›</a:t>
            </a:fld>
            <a:endParaRPr lang="el-GR"/>
          </a:p>
        </p:txBody>
      </p:sp>
      <p:sp>
        <p:nvSpPr>
          <p:cNvPr id="6" name="5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193D73B7-8E9D-494E-B2CA-A0D94DDAE13C}" type="datetimeFigureOut">
              <a:rPr lang="el-GR" smtClean="0"/>
              <a:pPr/>
              <a:t>5/5/2020</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08F1FC5D-396D-40B0-ADF4-D7A424590AFE}"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extLst/>
          </a:lstStyle>
          <a:p>
            <a:fld id="{193D73B7-8E9D-494E-B2CA-A0D94DDAE13C}" type="datetimeFigureOut">
              <a:rPr lang="el-GR" smtClean="0"/>
              <a:pPr/>
              <a:t>5/5/2020</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08F1FC5D-396D-40B0-ADF4-D7A424590AFE}" type="slidenum">
              <a:rPr lang="el-GR" smtClean="0"/>
              <a:pPr/>
              <a:t>‹#›</a:t>
            </a:fld>
            <a:endParaRPr lang="el-GR"/>
          </a:p>
        </p:txBody>
      </p:sp>
      <p:sp>
        <p:nvSpPr>
          <p:cNvPr id="8" name="7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smtClean="0"/>
              <a:t>Κάντε κλικ στο εικονίδιο για να προσθέσετε μια εικόνα</a:t>
            </a:r>
            <a:endParaRPr kumimoji="0" lang="en-US" dirty="0"/>
          </a:p>
        </p:txBody>
      </p:sp>
      <p:sp>
        <p:nvSpPr>
          <p:cNvPr id="9" name="8 - Διάγραμμα ροής: Διεργασία"/>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Διάγραμμα ροής: Διεργασία"/>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Πίτα"/>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 Ορθογώνιο"/>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Θέση τίτλου"/>
          <p:cNvSpPr>
            <a:spLocks noGrp="1"/>
          </p:cNvSpPr>
          <p:nvPr>
            <p:ph type="title"/>
          </p:nvPr>
        </p:nvSpPr>
        <p:spPr>
          <a:xfrm>
            <a:off x="1435608" y="274638"/>
            <a:ext cx="7498080" cy="1143000"/>
          </a:xfrm>
          <a:prstGeom prst="rect">
            <a:avLst/>
          </a:prstGeom>
        </p:spPr>
        <p:txBody>
          <a:bodyPr anchor="ctr">
            <a:normAutofit/>
          </a:bodyPr>
          <a:lstStyle>
            <a:extLst/>
          </a:lstStyle>
          <a:p>
            <a:r>
              <a:rPr kumimoji="0" lang="el-GR" smtClean="0"/>
              <a:t>Kλικ για επεξεργασία του τίτλου</a:t>
            </a:r>
            <a:endParaRPr kumimoji="0" lang="en-US"/>
          </a:p>
        </p:txBody>
      </p:sp>
      <p:sp>
        <p:nvSpPr>
          <p:cNvPr id="9" name="8 - Θέση κειμένου"/>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93D73B7-8E9D-494E-B2CA-A0D94DDAE13C}" type="datetimeFigureOut">
              <a:rPr lang="el-GR" smtClean="0"/>
              <a:pPr/>
              <a:t>5/5/2020</a:t>
            </a:fld>
            <a:endParaRPr lang="el-GR"/>
          </a:p>
        </p:txBody>
      </p:sp>
      <p:sp>
        <p:nvSpPr>
          <p:cNvPr id="10" name="9 - Θέση υποσέλιδου"/>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l-GR"/>
          </a:p>
        </p:txBody>
      </p:sp>
      <p:sp>
        <p:nvSpPr>
          <p:cNvPr id="22" name="21 - Θέση αριθμού διαφάνειας"/>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8F1FC5D-396D-40B0-ADF4-D7A424590AFE}" type="slidenum">
              <a:rPr lang="el-GR" smtClean="0"/>
              <a:pPr/>
              <a:t>‹#›</a:t>
            </a:fld>
            <a:endParaRPr lang="el-GR"/>
          </a:p>
        </p:txBody>
      </p:sp>
      <p:sp>
        <p:nvSpPr>
          <p:cNvPr id="15" name="14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a:xfrm>
            <a:off x="1547664" y="274638"/>
            <a:ext cx="7272808" cy="1143000"/>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el-GR" sz="3200" b="1" dirty="0" smtClean="0">
                <a:solidFill>
                  <a:srgbClr val="00B050"/>
                </a:solidFill>
                <a:latin typeface="Calibri Light" pitchFamily="34" charset="0"/>
              </a:rPr>
              <a:t>     ΦΡΟΝΤΙΖΟΥΜΕ ΤΟΝ ΕΑΥΤΟ ΜΑΣ, ΠΑΡΑΜΕΝΟΥΜΕ ΥΓΙΕΙΣ</a:t>
            </a:r>
            <a:endParaRPr lang="el-GR" sz="3200" b="1" dirty="0">
              <a:solidFill>
                <a:srgbClr val="00B050"/>
              </a:solidFill>
              <a:latin typeface="Calibri Light" pitchFamily="34" charset="0"/>
            </a:endParaRPr>
          </a:p>
        </p:txBody>
      </p:sp>
      <p:sp>
        <p:nvSpPr>
          <p:cNvPr id="1026" name="AutoShape 2" descr="Αθλήματα, Γυμναστική, Βάτραχος, Funn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Αθλήματα, Γυμναστική, Βάτραχος, Funn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8" name="7 - Θέση περιεχομένου" descr="1a.png"/>
          <p:cNvPicPr>
            <a:picLocks noGrp="1" noChangeAspect="1"/>
          </p:cNvPicPr>
          <p:nvPr>
            <p:ph idx="1"/>
          </p:nvPr>
        </p:nvPicPr>
        <p:blipFill>
          <a:blip r:embed="rId2"/>
          <a:stretch>
            <a:fillRect/>
          </a:stretch>
        </p:blipFill>
        <p:spPr>
          <a:xfrm>
            <a:off x="1546375" y="1447800"/>
            <a:ext cx="7276799" cy="480060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571480"/>
            <a:ext cx="8363272" cy="908720"/>
          </a:xfrm>
        </p:spPr>
        <p:txBody>
          <a:bodyPr>
            <a:normAutofit/>
          </a:bodyPr>
          <a:lstStyle/>
          <a:p>
            <a:pPr algn="ctr"/>
            <a:r>
              <a:rPr lang="el-GR" sz="2400" dirty="0" smtClean="0"/>
              <a:t>ΕλΑτε να κΑνουμε τη δικΗ μαΣ περιπατητικΗ ομΑδα</a:t>
            </a:r>
            <a:br>
              <a:rPr lang="el-GR" sz="2400" dirty="0" smtClean="0"/>
            </a:br>
            <a:r>
              <a:rPr lang="el-GR" sz="2400" dirty="0" smtClean="0"/>
              <a:t/>
            </a:r>
            <a:br>
              <a:rPr lang="el-GR" sz="2400" dirty="0" smtClean="0"/>
            </a:br>
            <a:r>
              <a:rPr lang="el-GR" sz="2400" dirty="0" smtClean="0"/>
              <a:t>  κ.κ.π.π.θΕΣΣΑΛΙΑΣ</a:t>
            </a:r>
            <a:endParaRPr lang="el-GR" sz="2400" dirty="0"/>
          </a:p>
        </p:txBody>
      </p:sp>
      <p:sp>
        <p:nvSpPr>
          <p:cNvPr id="5" name="4 - Θέση κειμένου"/>
          <p:cNvSpPr>
            <a:spLocks noGrp="1"/>
          </p:cNvSpPr>
          <p:nvPr>
            <p:ph type="body" idx="2"/>
          </p:nvPr>
        </p:nvSpPr>
        <p:spPr>
          <a:xfrm>
            <a:off x="857224" y="1785926"/>
            <a:ext cx="7719190" cy="764696"/>
          </a:xfrm>
        </p:spPr>
        <p:txBody>
          <a:bodyPr>
            <a:normAutofit/>
          </a:bodyPr>
          <a:lstStyle/>
          <a:p>
            <a:r>
              <a:rPr lang="el-GR" sz="2000" i="1" dirty="0" smtClean="0"/>
              <a:t>Τηλ.  επικοινωνίας: 2413503928, 6974107738. Η φυσιοθεραπεύτρια της Επιστημονικής Ομάδας, Μερτζανίδου Ελένη</a:t>
            </a:r>
            <a:endParaRPr lang="el-GR" sz="2000" i="1" dirty="0"/>
          </a:p>
        </p:txBody>
      </p:sp>
      <p:pic>
        <p:nvPicPr>
          <p:cNvPr id="7" name="6 - Θέση περιεχομένου" descr="LOGO.png"/>
          <p:cNvPicPr>
            <a:picLocks noGrp="1" noChangeAspect="1"/>
          </p:cNvPicPr>
          <p:nvPr>
            <p:ph sz="half" idx="1"/>
          </p:nvPr>
        </p:nvPicPr>
        <p:blipFill>
          <a:blip r:embed="rId2" cstate="print"/>
          <a:stretch>
            <a:fillRect/>
          </a:stretch>
        </p:blipFill>
        <p:spPr>
          <a:xfrm>
            <a:off x="1785918" y="3543656"/>
            <a:ext cx="5000660" cy="21711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4800" i="1" dirty="0" smtClean="0"/>
              <a:t>Η ΚΙΝΗΣΗ ΕΙΝΑΙ ΖΩΗ </a:t>
            </a:r>
            <a:endParaRPr lang="el-GR" sz="4800" i="1" dirty="0"/>
          </a:p>
        </p:txBody>
      </p:sp>
      <p:sp>
        <p:nvSpPr>
          <p:cNvPr id="3" name="2 - Θέση περιεχομένου"/>
          <p:cNvSpPr>
            <a:spLocks noGrp="1"/>
          </p:cNvSpPr>
          <p:nvPr>
            <p:ph idx="1"/>
          </p:nvPr>
        </p:nvSpPr>
        <p:spPr/>
        <p:txBody>
          <a:bodyPr>
            <a:normAutofit lnSpcReduction="10000"/>
          </a:bodyPr>
          <a:lstStyle/>
          <a:p>
            <a:pPr algn="ctr">
              <a:buNone/>
            </a:pPr>
            <a:r>
              <a:rPr lang="el-GR" b="1" dirty="0" smtClean="0">
                <a:solidFill>
                  <a:schemeClr val="accent5">
                    <a:lumMod val="75000"/>
                  </a:schemeClr>
                </a:solidFill>
              </a:rPr>
              <a:t>Η ΑΣΚΗΣΗ ΟΜΩΣ ΠΡΟΣΦΕΡΕΙ ΣΤΗ ΖΩΗ ΠΟΙΟΤΗΤΑ</a:t>
            </a:r>
          </a:p>
          <a:p>
            <a:pPr algn="ctr">
              <a:buNone/>
            </a:pPr>
            <a:endParaRPr lang="el-GR" dirty="0" smtClean="0"/>
          </a:p>
          <a:p>
            <a:pPr algn="ctr">
              <a:buNone/>
            </a:pPr>
            <a:r>
              <a:rPr lang="el-GR" dirty="0" smtClean="0"/>
              <a:t>ΓΥΜΝΑΖΟΜΑΣΤΕ ΟΛΟΙ ΜΑΖΙ. </a:t>
            </a:r>
          </a:p>
          <a:p>
            <a:pPr algn="ctr">
              <a:buNone/>
            </a:pPr>
            <a:r>
              <a:rPr lang="el-GR" dirty="0" smtClean="0"/>
              <a:t>ΚΑΝΟΥΜΕ ΤΗΝ ΑΣΚΗΣΗ ΟΙΚΟΓΕΝΕΙΑΚΗ ΔΡΑΣΤΗΡΙΟΤΗΤΑ ΠΟΥ ΜΑΣ ΠΡΟΣΦΕΡΕΙ ΕΥΧΑΡΙΣΤΗΣΗ ΚΑΙ ΕΥΕΞΙΑ</a:t>
            </a:r>
          </a:p>
          <a:p>
            <a:pPr algn="ctr">
              <a:buNone/>
            </a:pPr>
            <a:r>
              <a:rPr lang="el-GR" dirty="0" smtClean="0"/>
              <a:t>&amp;</a:t>
            </a:r>
          </a:p>
          <a:p>
            <a:pPr algn="ctr">
              <a:buNone/>
            </a:pPr>
            <a:r>
              <a:rPr lang="el-GR" dirty="0" smtClean="0"/>
              <a:t>Δεν ξεχνούμε, ότι……….</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03648" y="188640"/>
            <a:ext cx="7498080" cy="648072"/>
          </a:xfrm>
        </p:spPr>
        <p:txBody>
          <a:bodyPr>
            <a:normAutofit fontScale="90000"/>
          </a:bodyPr>
          <a:lstStyle/>
          <a:p>
            <a:r>
              <a:rPr lang="el-GR" sz="3600" dirty="0" smtClean="0"/>
              <a:t/>
            </a:r>
            <a:br>
              <a:rPr lang="el-GR" sz="3600" dirty="0" smtClean="0"/>
            </a:br>
            <a:r>
              <a:rPr lang="el-GR" sz="3600" dirty="0" smtClean="0"/>
              <a:t>Εμείς και Εσείς είμαστε ΜΙΑ ΟΙΚΟΓΕΝΕΙΑ</a:t>
            </a:r>
            <a:r>
              <a:rPr lang="el-GR" dirty="0" smtClean="0"/>
              <a:t/>
            </a:r>
            <a:br>
              <a:rPr lang="el-GR" dirty="0" smtClean="0"/>
            </a:br>
            <a:endParaRPr lang="el-GR" dirty="0"/>
          </a:p>
        </p:txBody>
      </p:sp>
      <p:sp>
        <p:nvSpPr>
          <p:cNvPr id="3" name="2 - Θέση περιεχομένου"/>
          <p:cNvSpPr>
            <a:spLocks noGrp="1"/>
          </p:cNvSpPr>
          <p:nvPr>
            <p:ph sz="half" idx="1"/>
          </p:nvPr>
        </p:nvSpPr>
        <p:spPr>
          <a:xfrm>
            <a:off x="1259632" y="980728"/>
            <a:ext cx="3657600" cy="5350728"/>
          </a:xfrm>
        </p:spPr>
        <p:txBody>
          <a:bodyPr>
            <a:normAutofit fontScale="85000" lnSpcReduction="20000"/>
          </a:bodyPr>
          <a:lstStyle/>
          <a:p>
            <a:pPr marL="0" indent="0">
              <a:buClr>
                <a:schemeClr val="accent5">
                  <a:lumMod val="75000"/>
                </a:schemeClr>
              </a:buClr>
            </a:pPr>
            <a:r>
              <a:rPr lang="el-GR" dirty="0" smtClean="0">
                <a:solidFill>
                  <a:schemeClr val="accent5">
                    <a:lumMod val="75000"/>
                  </a:schemeClr>
                </a:solidFill>
              </a:rPr>
              <a:t>  </a:t>
            </a:r>
            <a:r>
              <a:rPr lang="el-GR" sz="2600" dirty="0" smtClean="0">
                <a:solidFill>
                  <a:schemeClr val="accent5">
                    <a:lumMod val="75000"/>
                  </a:schemeClr>
                </a:solidFill>
              </a:rPr>
              <a:t>Σας υποστηρίζουμε σε κάθε φυσική δραστηριότητα</a:t>
            </a:r>
          </a:p>
          <a:p>
            <a:pPr marL="0" indent="0">
              <a:buClr>
                <a:schemeClr val="accent5">
                  <a:lumMod val="75000"/>
                </a:schemeClr>
              </a:buClr>
              <a:buNone/>
            </a:pPr>
            <a:endParaRPr lang="el-GR" sz="2600" dirty="0" smtClean="0">
              <a:solidFill>
                <a:schemeClr val="accent5">
                  <a:lumMod val="75000"/>
                </a:schemeClr>
              </a:solidFill>
            </a:endParaRPr>
          </a:p>
          <a:p>
            <a:pPr marL="0" indent="0">
              <a:buClr>
                <a:schemeClr val="accent5">
                  <a:lumMod val="75000"/>
                </a:schemeClr>
              </a:buClr>
            </a:pPr>
            <a:r>
              <a:rPr lang="el-GR" sz="2600" dirty="0" smtClean="0">
                <a:solidFill>
                  <a:schemeClr val="accent5">
                    <a:lumMod val="75000"/>
                  </a:schemeClr>
                </a:solidFill>
              </a:rPr>
              <a:t>   Μοιραστείτε μαζί μας τις απορίες ή τις ανησυχίες σας   </a:t>
            </a:r>
          </a:p>
          <a:p>
            <a:pPr>
              <a:buClr>
                <a:schemeClr val="accent5">
                  <a:lumMod val="50000"/>
                </a:schemeClr>
              </a:buClr>
              <a:buNone/>
            </a:pPr>
            <a:endParaRPr lang="el-GR" sz="2600" dirty="0" smtClean="0">
              <a:solidFill>
                <a:schemeClr val="accent5">
                  <a:lumMod val="75000"/>
                </a:schemeClr>
              </a:solidFill>
            </a:endParaRPr>
          </a:p>
          <a:p>
            <a:pPr>
              <a:buClr>
                <a:schemeClr val="accent5">
                  <a:lumMod val="50000"/>
                </a:schemeClr>
              </a:buClr>
              <a:buFont typeface="Courier New" pitchFamily="49" charset="0"/>
              <a:buChar char="o"/>
            </a:pPr>
            <a:r>
              <a:rPr lang="el-GR" sz="2600" dirty="0" smtClean="0">
                <a:solidFill>
                  <a:schemeClr val="accent5">
                    <a:lumMod val="75000"/>
                  </a:schemeClr>
                </a:solidFill>
              </a:rPr>
              <a:t>ΜΕ  ένα</a:t>
            </a:r>
          </a:p>
          <a:p>
            <a:pPr>
              <a:buClr>
                <a:schemeClr val="accent5">
                  <a:lumMod val="50000"/>
                </a:schemeClr>
              </a:buClr>
              <a:buNone/>
            </a:pPr>
            <a:r>
              <a:rPr lang="el-GR" sz="2600" dirty="0" smtClean="0">
                <a:solidFill>
                  <a:schemeClr val="accent5">
                    <a:lumMod val="75000"/>
                  </a:schemeClr>
                </a:solidFill>
              </a:rPr>
              <a:t>ΤΗΛΕΦΩΝΗΜΑ</a:t>
            </a:r>
          </a:p>
          <a:p>
            <a:pPr>
              <a:buClr>
                <a:schemeClr val="accent5">
                  <a:lumMod val="50000"/>
                </a:schemeClr>
              </a:buClr>
            </a:pPr>
            <a:endParaRPr lang="el-GR" sz="2600" dirty="0" smtClean="0">
              <a:solidFill>
                <a:schemeClr val="accent5">
                  <a:lumMod val="75000"/>
                </a:schemeClr>
              </a:solidFill>
            </a:endParaRPr>
          </a:p>
          <a:p>
            <a:pPr>
              <a:buClr>
                <a:schemeClr val="accent5">
                  <a:lumMod val="50000"/>
                </a:schemeClr>
              </a:buClr>
              <a:buFont typeface="Courier New" pitchFamily="49" charset="0"/>
              <a:buChar char="o"/>
            </a:pPr>
            <a:r>
              <a:rPr lang="el-GR" sz="2600" dirty="0" smtClean="0">
                <a:solidFill>
                  <a:schemeClr val="accent5">
                    <a:lumMod val="75000"/>
                  </a:schemeClr>
                </a:solidFill>
              </a:rPr>
              <a:t>Με ΜΗΝΥΜΑ</a:t>
            </a:r>
            <a:endParaRPr lang="en-US" sz="2600" dirty="0" smtClean="0">
              <a:solidFill>
                <a:schemeClr val="accent5">
                  <a:lumMod val="75000"/>
                </a:schemeClr>
              </a:solidFill>
            </a:endParaRPr>
          </a:p>
          <a:p>
            <a:pPr>
              <a:buClr>
                <a:schemeClr val="accent5">
                  <a:lumMod val="50000"/>
                </a:schemeClr>
              </a:buClr>
            </a:pPr>
            <a:endParaRPr lang="el-GR" sz="2600" dirty="0" smtClean="0">
              <a:solidFill>
                <a:schemeClr val="accent5">
                  <a:lumMod val="75000"/>
                </a:schemeClr>
              </a:solidFill>
            </a:endParaRPr>
          </a:p>
          <a:p>
            <a:pPr>
              <a:buClr>
                <a:schemeClr val="accent5">
                  <a:lumMod val="50000"/>
                </a:schemeClr>
              </a:buClr>
              <a:buFont typeface="Courier New" pitchFamily="49" charset="0"/>
              <a:buChar char="o"/>
            </a:pPr>
            <a:r>
              <a:rPr lang="el-GR" sz="2600" dirty="0" smtClean="0">
                <a:solidFill>
                  <a:schemeClr val="accent5">
                    <a:lumMod val="75000"/>
                  </a:schemeClr>
                </a:solidFill>
              </a:rPr>
              <a:t>Με επικοινωνία μέσω</a:t>
            </a:r>
            <a:r>
              <a:rPr lang="en-US" sz="2600" dirty="0" smtClean="0">
                <a:solidFill>
                  <a:schemeClr val="accent5">
                    <a:lumMod val="75000"/>
                  </a:schemeClr>
                </a:solidFill>
              </a:rPr>
              <a:t>  </a:t>
            </a:r>
            <a:r>
              <a:rPr lang="el-GR" sz="2600" dirty="0" smtClean="0">
                <a:solidFill>
                  <a:schemeClr val="accent5">
                    <a:lumMod val="75000"/>
                  </a:schemeClr>
                </a:solidFill>
              </a:rPr>
              <a:t> </a:t>
            </a:r>
            <a:r>
              <a:rPr lang="en-US" sz="2600" dirty="0" smtClean="0">
                <a:solidFill>
                  <a:schemeClr val="accent5">
                    <a:lumMod val="75000"/>
                  </a:schemeClr>
                </a:solidFill>
              </a:rPr>
              <a:t>skype</a:t>
            </a:r>
            <a:endParaRPr lang="el-GR" sz="2600" dirty="0" smtClean="0">
              <a:solidFill>
                <a:schemeClr val="accent5">
                  <a:lumMod val="75000"/>
                </a:schemeClr>
              </a:solidFill>
            </a:endParaRPr>
          </a:p>
          <a:p>
            <a:endParaRPr lang="el-GR" dirty="0"/>
          </a:p>
        </p:txBody>
      </p:sp>
      <p:sp>
        <p:nvSpPr>
          <p:cNvPr id="4" name="3 - Θέση περιεχομένου"/>
          <p:cNvSpPr>
            <a:spLocks noGrp="1"/>
          </p:cNvSpPr>
          <p:nvPr>
            <p:ph sz="half" idx="2"/>
          </p:nvPr>
        </p:nvSpPr>
        <p:spPr>
          <a:xfrm>
            <a:off x="4860032" y="980728"/>
            <a:ext cx="4073656" cy="5206712"/>
          </a:xfrm>
        </p:spPr>
        <p:txBody>
          <a:bodyPr>
            <a:normAutofit fontScale="85000" lnSpcReduction="20000"/>
          </a:bodyPr>
          <a:lstStyle/>
          <a:p>
            <a:pPr>
              <a:buClr>
                <a:schemeClr val="accent5">
                  <a:lumMod val="75000"/>
                </a:schemeClr>
              </a:buClr>
            </a:pPr>
            <a:r>
              <a:rPr lang="el-GR" sz="2600" dirty="0" smtClean="0"/>
              <a:t>Ξεκινούμε με απλά πράγματα</a:t>
            </a:r>
          </a:p>
          <a:p>
            <a:pPr>
              <a:buClr>
                <a:schemeClr val="accent5">
                  <a:lumMod val="75000"/>
                </a:schemeClr>
              </a:buClr>
            </a:pPr>
            <a:endParaRPr lang="el-GR" sz="2600" dirty="0" smtClean="0"/>
          </a:p>
          <a:p>
            <a:pPr>
              <a:buClr>
                <a:schemeClr val="accent5">
                  <a:lumMod val="75000"/>
                </a:schemeClr>
              </a:buClr>
            </a:pPr>
            <a:r>
              <a:rPr lang="el-GR" sz="2600" dirty="0" smtClean="0"/>
              <a:t>ΠΑΝΤΑ όμως έχουμε μαζί μας ΘΕΛΗΣΗ ΚΑΙ ΚΑΛΗ ΔΙΑΘΕΣΗ</a:t>
            </a:r>
          </a:p>
          <a:p>
            <a:pPr>
              <a:buClr>
                <a:schemeClr val="accent5">
                  <a:lumMod val="75000"/>
                </a:schemeClr>
              </a:buClr>
            </a:pPr>
            <a:endParaRPr lang="el-GR" sz="2600" dirty="0" smtClean="0"/>
          </a:p>
          <a:p>
            <a:pPr>
              <a:buClr>
                <a:schemeClr val="accent5">
                  <a:lumMod val="75000"/>
                </a:schemeClr>
              </a:buClr>
            </a:pPr>
            <a:r>
              <a:rPr lang="el-GR" sz="2600" dirty="0" smtClean="0"/>
              <a:t>Ακούμε το σώμα μας και δεν το καταπονούμε</a:t>
            </a:r>
          </a:p>
          <a:p>
            <a:pPr>
              <a:buClr>
                <a:schemeClr val="accent5">
                  <a:lumMod val="75000"/>
                </a:schemeClr>
              </a:buClr>
            </a:pPr>
            <a:endParaRPr lang="el-GR" sz="2600" dirty="0" smtClean="0"/>
          </a:p>
          <a:p>
            <a:pPr>
              <a:buClr>
                <a:schemeClr val="accent5">
                  <a:lumMod val="75000"/>
                </a:schemeClr>
              </a:buClr>
            </a:pPr>
            <a:r>
              <a:rPr lang="el-GR" sz="2600" dirty="0" smtClean="0"/>
              <a:t>Σαν εξοπλισμό έχουμε τα άνετα ρούχα, ένα καλό ζευγάρι αθλητικά παπούτσια που υποστηρίζουν και προστατεύουν το πόδι &amp; άφθονο νερό.</a:t>
            </a:r>
          </a:p>
          <a:p>
            <a:pPr>
              <a:buClr>
                <a:schemeClr val="accent5">
                  <a:lumMod val="75000"/>
                </a:schemeClr>
              </a:buClr>
            </a:pPr>
            <a:endParaRPr lang="el-GR" sz="2600" dirty="0" smtClean="0"/>
          </a:p>
          <a:p>
            <a:pPr>
              <a:buClr>
                <a:schemeClr val="accent5">
                  <a:lumMod val="75000"/>
                </a:schemeClr>
              </a:buClr>
            </a:pPr>
            <a:r>
              <a:rPr lang="el-GR" sz="2600" dirty="0" smtClean="0"/>
              <a:t>Είμαστε έτοιμοι;    ΦΥΓΑΜΕ!!!</a:t>
            </a:r>
          </a:p>
          <a:p>
            <a:endParaRPr lang="el-GR" dirty="0" smtClean="0"/>
          </a:p>
          <a:p>
            <a:endParaRPr lang="el-GR" dirty="0" smtClean="0"/>
          </a:p>
          <a:p>
            <a:endParaRPr lang="el-GR" dirty="0" smtClean="0"/>
          </a:p>
          <a:p>
            <a:endParaRPr lang="el-GR"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ΠΕΡΠΑΤΑΜΕ….. στην εξοχή, σε πάρκα, στον καθαρό αέρα</a:t>
            </a:r>
            <a:endParaRPr lang="el-GR" dirty="0"/>
          </a:p>
        </p:txBody>
      </p:sp>
      <p:pic>
        <p:nvPicPr>
          <p:cNvPr id="5" name="4 - Θέση περιεχομένου" descr="1.png"/>
          <p:cNvPicPr>
            <a:picLocks noGrp="1" noChangeAspect="1"/>
          </p:cNvPicPr>
          <p:nvPr>
            <p:ph sz="half" idx="1"/>
          </p:nvPr>
        </p:nvPicPr>
        <p:blipFill>
          <a:blip r:embed="rId2"/>
          <a:stretch>
            <a:fillRect/>
          </a:stretch>
        </p:blipFill>
        <p:spPr>
          <a:xfrm>
            <a:off x="1214414" y="1785926"/>
            <a:ext cx="7396436" cy="4214842"/>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800" b="1" dirty="0" smtClean="0"/>
              <a:t>Γεμίζοντας τους πνεύμονες μας με καθαρό οξυγόνο</a:t>
            </a:r>
            <a:endParaRPr lang="el-GR" sz="2800" b="1" dirty="0"/>
          </a:p>
        </p:txBody>
      </p:sp>
      <p:pic>
        <p:nvPicPr>
          <p:cNvPr id="3074" name="Picture 2" descr="C:\Users\agg\Desktop\HARD\GIOURMETAKIS\AGG\DIGITAL AGENCY\PELATES\KKPP THESSALY\FACEBOOK\ANARTHSEIS\ΠΕΡΙΠΑΤΗΤΙΚΗ ΟΜΑΔΑ\dasos.jpg"/>
          <p:cNvPicPr>
            <a:picLocks noChangeAspect="1" noChangeArrowheads="1"/>
          </p:cNvPicPr>
          <p:nvPr/>
        </p:nvPicPr>
        <p:blipFill>
          <a:blip r:embed="rId2"/>
          <a:srcRect/>
          <a:stretch>
            <a:fillRect/>
          </a:stretch>
        </p:blipFill>
        <p:spPr bwMode="auto">
          <a:xfrm>
            <a:off x="1571604" y="1428735"/>
            <a:ext cx="6858048" cy="510067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idx="1"/>
          </p:nvPr>
        </p:nvSpPr>
        <p:spPr>
          <a:xfrm>
            <a:off x="1435608" y="404664"/>
            <a:ext cx="7498080" cy="5843736"/>
          </a:xfrm>
        </p:spPr>
        <p:txBody>
          <a:bodyPr>
            <a:normAutofit/>
          </a:bodyPr>
          <a:lstStyle/>
          <a:p>
            <a:pPr>
              <a:buClr>
                <a:schemeClr val="accent5">
                  <a:lumMod val="75000"/>
                </a:schemeClr>
              </a:buClr>
            </a:pPr>
            <a:r>
              <a:rPr lang="el-GR" sz="2800" dirty="0" smtClean="0"/>
              <a:t>Περπατάμε μαζί, όλη η οικογένεια…. φροντίζοντας τη φυσική μας κατάσταση. </a:t>
            </a:r>
          </a:p>
          <a:p>
            <a:pPr algn="just">
              <a:buClr>
                <a:schemeClr val="accent5">
                  <a:lumMod val="75000"/>
                </a:schemeClr>
              </a:buClr>
            </a:pPr>
            <a:r>
              <a:rPr lang="el-GR" sz="2800" dirty="0" smtClean="0"/>
              <a:t>Δενόμαστε περισσότερο με τους τετράποδους φίλους μας. Δεν  ξεχνούμε ότι και αυτοί αποτελούν μέλη της οικογένειας μας. Χαίρονται μαζί μας, ενώ ταυτόχρονα γυμνάζονται.</a:t>
            </a:r>
          </a:p>
          <a:p>
            <a:endParaRPr lang="el-GR" dirty="0"/>
          </a:p>
        </p:txBody>
      </p:sp>
      <p:pic>
        <p:nvPicPr>
          <p:cNvPr id="1026" name="Picture 2" descr="C:\Users\agg\Desktop\HARD\GIOURMETAKIS\AGG\DIGITAL AGENCY\PELATES\KKPP THESSALY\SITE\NEW SITE\PHOTO\PHOTO PARARTHMATON\AMPELONA\2016-10-21 ARISTEAS - AMPELONAS-16.jpg"/>
          <p:cNvPicPr>
            <a:picLocks noChangeAspect="1" noChangeArrowheads="1"/>
          </p:cNvPicPr>
          <p:nvPr/>
        </p:nvPicPr>
        <p:blipFill>
          <a:blip r:embed="rId2" cstate="print"/>
          <a:srcRect/>
          <a:stretch>
            <a:fillRect/>
          </a:stretch>
        </p:blipFill>
        <p:spPr bwMode="auto">
          <a:xfrm>
            <a:off x="2000232" y="3689695"/>
            <a:ext cx="6215106" cy="295401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332656"/>
            <a:ext cx="7498080" cy="1084982"/>
          </a:xfrm>
        </p:spPr>
        <p:txBody>
          <a:bodyPr>
            <a:noAutofit/>
          </a:bodyPr>
          <a:lstStyle/>
          <a:p>
            <a:pPr algn="ctr"/>
            <a:r>
              <a:rPr lang="el-GR" sz="2400" dirty="0" smtClean="0"/>
              <a:t/>
            </a:r>
            <a:br>
              <a:rPr lang="el-GR" sz="2400" dirty="0" smtClean="0"/>
            </a:br>
            <a:r>
              <a:rPr lang="el-GR" sz="2400" dirty="0" smtClean="0"/>
              <a:t>ΟΣΟ ΓΙΑ ΕΜΑΣ ΤΟΥΣ ΑΣΤΟΥΣ, ΠΑΝΤΑ ΥΠΑΡΧΟΥΝ ΟΜΟΡΦΕΣ ΔΙΑΔΡΟΜΕΣ ΜΕΣΑ ΣΤΗ ΠΟΛΗ</a:t>
            </a:r>
            <a:endParaRPr lang="el-GR" sz="2400" dirty="0"/>
          </a:p>
        </p:txBody>
      </p:sp>
      <p:pic>
        <p:nvPicPr>
          <p:cNvPr id="2050" name="Picture 2" descr="C:\Users\agg\Desktop\HARD\GIOURMETAKIS\AGG\DIGITAL AGENCY\PELATES\KKPP THESSALY\FACEBOOK\ANARTHSEIS\ΠΕΡΙΠΑΤΗΤΙΚΗ ΟΜΑΔΑ\pinios larisa.jpg"/>
          <p:cNvPicPr>
            <a:picLocks noChangeAspect="1" noChangeArrowheads="1"/>
          </p:cNvPicPr>
          <p:nvPr/>
        </p:nvPicPr>
        <p:blipFill>
          <a:blip r:embed="rId3"/>
          <a:srcRect/>
          <a:stretch>
            <a:fillRect/>
          </a:stretch>
        </p:blipFill>
        <p:spPr bwMode="auto">
          <a:xfrm>
            <a:off x="1285852" y="2143116"/>
            <a:ext cx="7480450" cy="413464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6107008"/>
          </a:xfrm>
        </p:spPr>
        <p:txBody>
          <a:bodyPr>
            <a:noAutofit/>
          </a:bodyPr>
          <a:lstStyle/>
          <a:p>
            <a:r>
              <a:rPr lang="el-GR" sz="2400" dirty="0" smtClean="0"/>
              <a:t/>
            </a:r>
            <a:br>
              <a:rPr lang="el-GR" sz="2400" dirty="0" smtClean="0"/>
            </a:br>
            <a:r>
              <a:rPr lang="el-GR" sz="2400" dirty="0" smtClean="0"/>
              <a:t/>
            </a:r>
            <a:br>
              <a:rPr lang="el-GR" sz="2400" dirty="0" smtClean="0"/>
            </a:br>
            <a:r>
              <a:rPr lang="el-GR" sz="2400" dirty="0" smtClean="0"/>
              <a:t/>
            </a:r>
            <a:br>
              <a:rPr lang="el-GR" sz="2400" dirty="0" smtClean="0"/>
            </a:br>
            <a:r>
              <a:rPr lang="el-GR" sz="2400" dirty="0" smtClean="0"/>
              <a:t>ΕΛΑΤΕ ΝΑ ΚΑΝΟΥΜΕ ΜΑΖΙ ΤΟ ΠΕΡΠΑΤΗΜΑ ΤΡΟΠΟ ΖΩΗΣ, ΝΑ ΠΕΡΠΑΤΗΣΟΥΜΕ ΟΛΟΙ ΣΑΝ ΟΙΚΟΓΕΝΕΙΑ</a:t>
            </a:r>
            <a:br>
              <a:rPr lang="el-GR" sz="2400" dirty="0" smtClean="0"/>
            </a:br>
            <a:r>
              <a:rPr lang="el-GR" sz="2400" dirty="0" smtClean="0"/>
              <a:t/>
            </a:r>
            <a:br>
              <a:rPr lang="el-GR" sz="2400" dirty="0" smtClean="0"/>
            </a:br>
            <a:r>
              <a:rPr lang="el-GR" sz="2400" dirty="0" smtClean="0"/>
              <a:t>ΕΠΙΚΟΙΝΩΝΗΣΤΕ ΜΑΖΙ  ΜΑΣ ΓΙΑ ΝΑ ΟΡΓΑΝΩΘΟΥΜΕ ΣΕ ΜΙΚΡΕΣ ΟΜΑΔΕΣ</a:t>
            </a:r>
            <a:br>
              <a:rPr lang="el-GR" sz="2400" dirty="0" smtClean="0"/>
            </a:br>
            <a:r>
              <a:rPr lang="el-GR" sz="2400" dirty="0" smtClean="0"/>
              <a:t/>
            </a:r>
            <a:br>
              <a:rPr lang="el-GR" sz="2400" dirty="0" smtClean="0"/>
            </a:br>
            <a:r>
              <a:rPr lang="el-GR" sz="2400" dirty="0" smtClean="0"/>
              <a:t>ΑΥΤΟ ΤΟ ΚΑΛΟΚΑΙΡΙ ΝΑ ΠΕΡΠΑΤΗΣΟΥΜΕ ΠΕΡΙΜΕΤΡΙΚΑ ΤΗΝ ΠΟΛΗΣ ΜΑΣ</a:t>
            </a:r>
            <a:br>
              <a:rPr lang="el-GR" sz="2400" dirty="0" smtClean="0"/>
            </a:br>
            <a:r>
              <a:rPr lang="el-GR" sz="2400" dirty="0" smtClean="0"/>
              <a:t/>
            </a:r>
            <a:br>
              <a:rPr lang="el-GR" sz="2400" dirty="0" smtClean="0"/>
            </a:br>
            <a:r>
              <a:rPr lang="el-GR" sz="2400" dirty="0" smtClean="0"/>
              <a:t>ΝΑ ΒΡΑΒΕΥΤΕΙ Η ΠΕΙΣΜΑΤΙΚΗ ΘΕΛΗΣΗ ΤΩΝ  ΠΑΙΔΙΩΝ ΠΟΥ ΘΑ ΤΟ ΚΑΤΟΡΘΩΣΟΥΝ</a:t>
            </a:r>
            <a:br>
              <a:rPr lang="el-GR" sz="2400" dirty="0" smtClean="0"/>
            </a:br>
            <a:r>
              <a:rPr lang="el-GR" sz="2400" dirty="0" smtClean="0"/>
              <a:t/>
            </a:r>
            <a:br>
              <a:rPr lang="el-GR" sz="2400" dirty="0" smtClean="0"/>
            </a:br>
            <a:r>
              <a:rPr lang="el-GR" sz="2400" dirty="0" smtClean="0"/>
              <a:t>ΚΑΙ ΑΡΧΕΣ ΣΕΠΤΕΜΒΡΗ, ΟΛΟΙ ΜΑΣ ΝΑ ΚΑΝΟΥΜΕ ΤΟΝ ΑΠΟΛΟΓΙΣΜΟ ΜΑΣ ΚΑΙ ΝΑ ΔΟΥΜΕ ΠΡΑΓΜΑΤΙΚΑ ΠΟΣΟ «ΔΡΟΜΟ» ΔΙΑΝΥΣΑΜΕ…..!!!!</a:t>
            </a:r>
            <a:br>
              <a:rPr lang="el-GR" sz="2400" dirty="0" smtClean="0"/>
            </a:br>
            <a:r>
              <a:rPr lang="el-GR" sz="2400" dirty="0" smtClean="0"/>
              <a:t/>
            </a:r>
            <a:br>
              <a:rPr lang="el-GR" sz="2400" dirty="0" smtClean="0"/>
            </a:br>
            <a:r>
              <a:rPr lang="el-GR" sz="2400" dirty="0" smtClean="0"/>
              <a:t/>
            </a:r>
            <a:br>
              <a:rPr lang="el-GR" sz="2400" dirty="0" smtClean="0"/>
            </a:br>
            <a:endParaRPr lang="el-G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5616" y="116632"/>
            <a:ext cx="7498080" cy="692696"/>
          </a:xfrm>
          <a:scene3d>
            <a:camera prst="orthographicFront"/>
            <a:lightRig rig="threePt" dir="t"/>
          </a:scene3d>
          <a:sp3d>
            <a:bevelT w="165100" prst="coolSlant"/>
          </a:sp3d>
        </p:spPr>
        <p:txBody>
          <a:bodyPr>
            <a:normAutofit fontScale="90000"/>
          </a:bodyPr>
          <a:lstStyle/>
          <a:p>
            <a:pPr algn="ctr"/>
            <a:r>
              <a:rPr lang="el-GR" sz="2600" dirty="0" smtClean="0"/>
              <a:t/>
            </a:r>
            <a:br>
              <a:rPr lang="el-GR" sz="2600" dirty="0" smtClean="0"/>
            </a:br>
            <a:r>
              <a:rPr lang="el-GR" sz="2600" dirty="0" smtClean="0"/>
              <a:t> </a:t>
            </a:r>
            <a:br>
              <a:rPr lang="el-GR" sz="2600" dirty="0" smtClean="0"/>
            </a:br>
            <a:r>
              <a:rPr lang="el-GR" sz="2600" dirty="0" smtClean="0"/>
              <a:t/>
            </a:r>
            <a:br>
              <a:rPr lang="el-GR" sz="2600" dirty="0" smtClean="0"/>
            </a:br>
            <a:r>
              <a:rPr lang="el-GR" sz="2600" dirty="0" smtClean="0"/>
              <a:t/>
            </a:r>
            <a:br>
              <a:rPr lang="el-GR" sz="2600" dirty="0" smtClean="0"/>
            </a:br>
            <a:r>
              <a:rPr lang="el-GR" sz="2600" dirty="0" smtClean="0"/>
              <a:t/>
            </a:r>
            <a:br>
              <a:rPr lang="el-GR" sz="2600" dirty="0" smtClean="0"/>
            </a:br>
            <a:r>
              <a:rPr lang="el-GR" sz="2600" dirty="0" smtClean="0"/>
              <a:t/>
            </a:r>
            <a:br>
              <a:rPr lang="el-GR" sz="2600" dirty="0" smtClean="0"/>
            </a:br>
            <a:r>
              <a:rPr lang="el-GR" sz="3600" dirty="0" smtClean="0">
                <a:solidFill>
                  <a:schemeClr val="accent4">
                    <a:lumMod val="75000"/>
                  </a:schemeClr>
                </a:solidFill>
              </a:rPr>
              <a:t>και μικροί - μεγάλοι   τι κερδίσαμε τελικά;</a:t>
            </a:r>
            <a:br>
              <a:rPr lang="el-GR" sz="3600" dirty="0" smtClean="0">
                <a:solidFill>
                  <a:schemeClr val="accent4">
                    <a:lumMod val="75000"/>
                  </a:schemeClr>
                </a:solidFill>
              </a:rPr>
            </a:br>
            <a:r>
              <a:rPr lang="el-GR" sz="2600" dirty="0" smtClean="0"/>
              <a:t/>
            </a:r>
            <a:br>
              <a:rPr lang="el-GR" sz="2600" dirty="0" smtClean="0"/>
            </a:br>
            <a:r>
              <a:rPr lang="el-GR" sz="2600" dirty="0" smtClean="0"/>
              <a:t/>
            </a:r>
            <a:br>
              <a:rPr lang="el-GR" sz="2600" dirty="0" smtClean="0"/>
            </a:br>
            <a:r>
              <a:rPr lang="el-GR" sz="2600" dirty="0" smtClean="0"/>
              <a:t/>
            </a:r>
            <a:br>
              <a:rPr lang="el-GR" sz="2600" dirty="0" smtClean="0"/>
            </a:br>
            <a:r>
              <a:rPr lang="el-GR" sz="2600" dirty="0" smtClean="0"/>
              <a:t/>
            </a:r>
            <a:br>
              <a:rPr lang="el-GR" sz="2600" dirty="0" smtClean="0"/>
            </a:br>
            <a:r>
              <a:rPr lang="el-GR" sz="2600" dirty="0" smtClean="0"/>
              <a:t/>
            </a:r>
            <a:br>
              <a:rPr lang="el-GR" sz="2600" dirty="0" smtClean="0"/>
            </a:br>
            <a:r>
              <a:rPr lang="el-GR" sz="2600" dirty="0" smtClean="0"/>
              <a:t/>
            </a:r>
            <a:br>
              <a:rPr lang="el-GR" sz="2600" dirty="0" smtClean="0"/>
            </a:br>
            <a:endParaRPr lang="el-GR" sz="2600" dirty="0"/>
          </a:p>
        </p:txBody>
      </p:sp>
      <p:sp>
        <p:nvSpPr>
          <p:cNvPr id="3" name="2 - Ορθογώνιο"/>
          <p:cNvSpPr/>
          <p:nvPr/>
        </p:nvSpPr>
        <p:spPr>
          <a:xfrm>
            <a:off x="1835696" y="948690"/>
            <a:ext cx="6462464" cy="5909310"/>
          </a:xfrm>
          <a:prstGeom prst="rect">
            <a:avLst/>
          </a:prstGeom>
        </p:spPr>
        <p:txBody>
          <a:bodyPr wrap="square">
            <a:spAutoFit/>
          </a:bodyPr>
          <a:lstStyle/>
          <a:p>
            <a:pPr>
              <a:buFont typeface="Wingdings" pitchFamily="2" charset="2"/>
              <a:buChar char="ü"/>
            </a:pPr>
            <a:r>
              <a:rPr lang="el-GR" dirty="0" smtClean="0"/>
              <a:t> ΑΝΑΠΤΥΞΑΜΕ ΔΕΣΜΟΥΣ ΜΕΤΑΞΥ ΜΑΣ;</a:t>
            </a:r>
          </a:p>
          <a:p>
            <a:endParaRPr lang="el-GR" dirty="0" smtClean="0"/>
          </a:p>
          <a:p>
            <a:pPr>
              <a:buFont typeface="Wingdings" pitchFamily="2" charset="2"/>
              <a:buChar char="ü"/>
            </a:pPr>
            <a:r>
              <a:rPr lang="el-GR" dirty="0" smtClean="0"/>
              <a:t> ΑΠΟΒΑΛΛΑΜΕ ΤΟ </a:t>
            </a:r>
            <a:r>
              <a:rPr lang="en-US" dirty="0" smtClean="0"/>
              <a:t>STRESS</a:t>
            </a:r>
            <a:r>
              <a:rPr lang="el-GR" dirty="0" smtClean="0"/>
              <a:t>;</a:t>
            </a:r>
          </a:p>
          <a:p>
            <a:pPr>
              <a:buFont typeface="Wingdings" pitchFamily="2" charset="2"/>
              <a:buChar char="ü"/>
            </a:pPr>
            <a:endParaRPr lang="el-GR" dirty="0"/>
          </a:p>
          <a:p>
            <a:pPr>
              <a:buFont typeface="Wingdings" pitchFamily="2" charset="2"/>
              <a:buChar char="ü"/>
            </a:pPr>
            <a:r>
              <a:rPr lang="el-GR" dirty="0" smtClean="0"/>
              <a:t>  ΑΥΞΗΘΗΚΕ Η ΚΑΡΔΙΟΑΝΑΠΝΕΥΣΤΙΚΗ ΜΑΣ ΑΝΤΟΧΗ;</a:t>
            </a:r>
          </a:p>
          <a:p>
            <a:pPr>
              <a:buFont typeface="Wingdings" pitchFamily="2" charset="2"/>
              <a:buChar char="ü"/>
            </a:pPr>
            <a:endParaRPr lang="el-GR" dirty="0"/>
          </a:p>
          <a:p>
            <a:pPr>
              <a:buFont typeface="Wingdings" pitchFamily="2" charset="2"/>
              <a:buChar char="ü"/>
            </a:pPr>
            <a:r>
              <a:rPr lang="el-GR" dirty="0" smtClean="0"/>
              <a:t>  ΑΥΞΗΘΗΚΕ Η ΜΥΪΚΗ ΜΑΣ ΜΑΖΑ;</a:t>
            </a:r>
          </a:p>
          <a:p>
            <a:pPr>
              <a:buFont typeface="Wingdings" pitchFamily="2" charset="2"/>
              <a:buChar char="ü"/>
            </a:pPr>
            <a:endParaRPr lang="el-GR" dirty="0"/>
          </a:p>
          <a:p>
            <a:pPr>
              <a:buFont typeface="Wingdings" pitchFamily="2" charset="2"/>
              <a:buChar char="ü"/>
            </a:pPr>
            <a:r>
              <a:rPr lang="el-GR" dirty="0" smtClean="0"/>
              <a:t>  ΒΕΛΤΙΩΘΗΚΕ  Η ΕΙΚΟΝΑ ΣΩΜΑΤΟΣ ΜΑΣ;</a:t>
            </a:r>
          </a:p>
          <a:p>
            <a:pPr>
              <a:buFont typeface="Wingdings" pitchFamily="2" charset="2"/>
              <a:buChar char="ü"/>
            </a:pPr>
            <a:endParaRPr lang="el-GR" dirty="0"/>
          </a:p>
          <a:p>
            <a:pPr>
              <a:buFont typeface="Wingdings" pitchFamily="2" charset="2"/>
              <a:buChar char="ü"/>
            </a:pPr>
            <a:r>
              <a:rPr lang="el-GR" dirty="0" smtClean="0"/>
              <a:t>  ΑΛΛΑΞΑΝ ΟΙ ΔΙΑΤΡΟΦΙΚΕΣ ΜΑΣ ΣΥΝΗΘΕΙΕΣ ;</a:t>
            </a:r>
          </a:p>
          <a:p>
            <a:pPr>
              <a:buFont typeface="Wingdings" pitchFamily="2" charset="2"/>
              <a:buChar char="ü"/>
            </a:pPr>
            <a:endParaRPr lang="el-GR" dirty="0" smtClean="0"/>
          </a:p>
          <a:p>
            <a:pPr>
              <a:buFont typeface="Wingdings" pitchFamily="2" charset="2"/>
              <a:buChar char="ü"/>
            </a:pPr>
            <a:r>
              <a:rPr lang="el-GR" dirty="0" smtClean="0"/>
              <a:t>  ΔΙΑΧΕΙΡΙΣΤΗΚΑΜΕ ΕΠΙΤΥΧΩΣ ΤΟ ΒΑΡΟΣ ΜΑΣ ;</a:t>
            </a:r>
          </a:p>
          <a:p>
            <a:endParaRPr lang="el-GR" dirty="0"/>
          </a:p>
          <a:p>
            <a:pPr>
              <a:buFont typeface="Wingdings" pitchFamily="2" charset="2"/>
              <a:buChar char="ü"/>
            </a:pPr>
            <a:r>
              <a:rPr lang="el-GR" dirty="0" smtClean="0"/>
              <a:t>  ΟΙ ΑΙΜΑΤΟΛΟΓΙΚΟΙ ΔΕΙΚΤΕΣ ΕΙΧΑΝ ΤΗΝ ΑΝΑΛΟΓΗ ΜΕΤΑΒΟΛΗ;</a:t>
            </a:r>
          </a:p>
          <a:p>
            <a:pPr>
              <a:buFont typeface="Wingdings" pitchFamily="2" charset="2"/>
              <a:buChar char="ü"/>
            </a:pPr>
            <a:endParaRPr lang="el-GR" dirty="0"/>
          </a:p>
          <a:p>
            <a:pPr>
              <a:buFont typeface="Wingdings" pitchFamily="2" charset="2"/>
              <a:buChar char="ü"/>
            </a:pPr>
            <a:endParaRPr lang="el-GR" dirty="0" smtClean="0"/>
          </a:p>
          <a:p>
            <a:pPr>
              <a:buFont typeface="Wingdings" pitchFamily="2" charset="2"/>
              <a:buChar char="ü"/>
            </a:pPr>
            <a:r>
              <a:rPr lang="el-GR" sz="2400" b="1" dirty="0" smtClean="0">
                <a:solidFill>
                  <a:schemeClr val="accent4">
                    <a:lumMod val="50000"/>
                  </a:schemeClr>
                </a:solidFill>
              </a:rPr>
              <a:t>Άξιζε  τελικά  όλο αυτό;  ΒΕΛΤΙΩΘΗΚΕ Η ΠΟΙΟΤΗΤΑ ΖΩΗΣ ΜΑΣ;</a:t>
            </a:r>
            <a:br>
              <a:rPr lang="el-GR" sz="2400" b="1" dirty="0" smtClean="0">
                <a:solidFill>
                  <a:schemeClr val="accent4">
                    <a:lumMod val="50000"/>
                  </a:schemeClr>
                </a:solidFill>
              </a:rPr>
            </a:br>
            <a:endParaRPr lang="el-GR" sz="2400" b="1" dirty="0">
              <a:solidFill>
                <a:schemeClr val="accent4">
                  <a:lumMod val="50000"/>
                </a:schemeClr>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293</TotalTime>
  <Words>263</Words>
  <Application>Microsoft Office PowerPoint</Application>
  <PresentationFormat>Προβολή στην οθόνη (4:3)</PresentationFormat>
  <Paragraphs>58</Paragraphs>
  <Slides>10</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Ηλιοστάσιο</vt:lpstr>
      <vt:lpstr>     ΦΡΟΝΤΙΖΟΥΜΕ ΤΟΝ ΕΑΥΤΟ ΜΑΣ, ΠΑΡΑΜΕΝΟΥΜΕ ΥΓΙΕΙΣ</vt:lpstr>
      <vt:lpstr>Η ΚΙΝΗΣΗ ΕΙΝΑΙ ΖΩΗ </vt:lpstr>
      <vt:lpstr> Εμείς και Εσείς είμαστε ΜΙΑ ΟΙΚΟΓΕΝΕΙΑ </vt:lpstr>
      <vt:lpstr>ΠΕΡΠΑΤΑΜΕ….. στην εξοχή, σε πάρκα, στον καθαρό αέρα</vt:lpstr>
      <vt:lpstr>Γεμίζοντας τους πνεύμονες μας με καθαρό οξυγόνο</vt:lpstr>
      <vt:lpstr>Διαφάνεια 6</vt:lpstr>
      <vt:lpstr> ΟΣΟ ΓΙΑ ΕΜΑΣ ΤΟΥΣ ΑΣΤΟΥΣ, ΠΑΝΤΑ ΥΠΑΡΧΟΥΝ ΟΜΟΡΦΕΣ ΔΙΑΔΡΟΜΕΣ ΜΕΣΑ ΣΤΗ ΠΟΛΗ</vt:lpstr>
      <vt:lpstr>   ΕΛΑΤΕ ΝΑ ΚΑΝΟΥΜΕ ΜΑΖΙ ΤΟ ΠΕΡΠΑΤΗΜΑ ΤΡΟΠΟ ΖΩΗΣ, ΝΑ ΠΕΡΠΑΤΗΣΟΥΜΕ ΟΛΟΙ ΣΑΝ ΟΙΚΟΓΕΝΕΙΑ  ΕΠΙΚΟΙΝΩΝΗΣΤΕ ΜΑΖΙ  ΜΑΣ ΓΙΑ ΝΑ ΟΡΓΑΝΩΘΟΥΜΕ ΣΕ ΜΙΚΡΕΣ ΟΜΑΔΕΣ  ΑΥΤΟ ΤΟ ΚΑΛΟΚΑΙΡΙ ΝΑ ΠΕΡΠΑΤΗΣΟΥΜΕ ΠΕΡΙΜΕΤΡΙΚΑ ΤΗΝ ΠΟΛΗΣ ΜΑΣ  ΝΑ ΒΡΑΒΕΥΤΕΙ Η ΠΕΙΣΜΑΤΙΚΗ ΘΕΛΗΣΗ ΤΩΝ  ΠΑΙΔΙΩΝ ΠΟΥ ΘΑ ΤΟ ΚΑΤΟΡΘΩΣΟΥΝ  ΚΑΙ ΑΡΧΕΣ ΣΕΠΤΕΜΒΡΗ, ΟΛΟΙ ΜΑΣ ΝΑ ΚΑΝΟΥΜΕ ΤΟΝ ΑΠΟΛΟΓΙΣΜΟ ΜΑΣ ΚΑΙ ΝΑ ΔΟΥΜΕ ΠΡΑΓΜΑΤΙΚΑ ΠΟΣΟ «ΔΡΟΜΟ» ΔΙΑΝΥΣΑΜΕ…..!!!!   </vt:lpstr>
      <vt:lpstr>       και μικροί - μεγάλοι   τι κερδίσαμε τελικά;       </vt:lpstr>
      <vt:lpstr>ΕλΑτε να κΑνουμε τη δικΗ μαΣ περιπατητικΗ ομΑδα    κ.κ.π.π.θΕΣΣΑΛΙΑΣ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MENOYME ΣΠΙΤΙ, ΦΡΟΝΤΙΖΟΥΜΕ ΤΟΝ ΕΑΥΤΟ ΜΑΣ, ΠΑΡΑΜΕΝΟΥΜΕ ΥΓΙΕΙΣ</dc:title>
  <dc:creator>User</dc:creator>
  <cp:lastModifiedBy>agg</cp:lastModifiedBy>
  <cp:revision>57</cp:revision>
  <dcterms:created xsi:type="dcterms:W3CDTF">2020-05-02T17:22:27Z</dcterms:created>
  <dcterms:modified xsi:type="dcterms:W3CDTF">2020-05-05T12:36:14Z</dcterms:modified>
</cp:coreProperties>
</file>